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Montserrat Light"/>
      <p:regular r:id="rId54"/>
      <p:bold r:id="rId55"/>
      <p:italic r:id="rId56"/>
      <p:boldItalic r:id="rId57"/>
    </p:embeddedFont>
    <p:embeddedFont>
      <p:font typeface="Montserrat ExtraBold"/>
      <p:bold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0" roundtripDataSignature="AMtx7mi+RIJNLPXNPNtV423E1Dl07X2M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444205-DE99-4440-8AFC-94982CE4DF7F}">
  <a:tblStyle styleId="{BB444205-DE99-4440-8AFC-94982CE4DF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Nunito-regular.fntdata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customschemas.google.com/relationships/presentationmetadata" Target="meta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4.xml"/><Relationship Id="rId55" Type="http://schemas.openxmlformats.org/officeDocument/2006/relationships/font" Target="fonts/MontserratLight-bold.fntdata"/><Relationship Id="rId10" Type="http://schemas.openxmlformats.org/officeDocument/2006/relationships/slide" Target="slides/slide3.xml"/><Relationship Id="rId54" Type="http://schemas.openxmlformats.org/officeDocument/2006/relationships/font" Target="fonts/MontserratLight-regular.fntdata"/><Relationship Id="rId13" Type="http://schemas.openxmlformats.org/officeDocument/2006/relationships/slide" Target="slides/slide6.xml"/><Relationship Id="rId57" Type="http://schemas.openxmlformats.org/officeDocument/2006/relationships/font" Target="fonts/MontserratLight-bold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Light-italic.fntdata"/><Relationship Id="rId15" Type="http://schemas.openxmlformats.org/officeDocument/2006/relationships/slide" Target="slides/slide8.xml"/><Relationship Id="rId59" Type="http://schemas.openxmlformats.org/officeDocument/2006/relationships/font" Target="fonts/MontserratExtraBold-boldItalic.fntdata"/><Relationship Id="rId14" Type="http://schemas.openxmlformats.org/officeDocument/2006/relationships/slide" Target="slides/slide7.xml"/><Relationship Id="rId58" Type="http://schemas.openxmlformats.org/officeDocument/2006/relationships/font" Target="fonts/MontserratExtraBold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99dc3099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199dc3099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99dc3099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199dc3099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99dc3099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199dc3099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9784bb8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19784bb8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99dc3099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1199dc3099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99dc3099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199dc3099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99dc3099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199dc3099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99dc3099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199dc3099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99dc3099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199dc3099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99dc3099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199dc3099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Curriculo caindo em desuso? 20min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9bd185d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19bd185d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9269ac9a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19269ac9a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9784bb82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19784bb82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9269ac9a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19269ac9a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9269ac9a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119269ac9a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9269ac9a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19269ac9a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9269ac9a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19269ac9a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9269ac9a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19269ac9a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9269ac9a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119269ac9a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9269ac9a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119269ac9a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9269ac9a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119269ac9a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9269ac9a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19269ac9a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9269ac9a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119269ac9a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9269ac9a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119269ac9a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9269ac9a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119269ac9a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9269ac9a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19269ac9a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9269ac9a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19269ac9a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vamos falar </a:t>
            </a:r>
            <a:endParaRPr/>
          </a:p>
        </p:txBody>
      </p:sp>
      <p:sp>
        <p:nvSpPr>
          <p:cNvPr id="558" name="Google Shape;55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99dc3099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199dc3099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9784bb82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19784bb8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9dc3099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199dc3099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99dc3099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199dc3099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99dc3099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199dc3099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99dc3099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199dc3099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0" sz="30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4" name="Google Shape;7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56625"/>
            <a:ext cx="9144001" cy="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" name="Google Shape;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6" name="Google Shape;96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1" name="Google Shape;10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" name="Google Shape;10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text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/>
          <p:nvPr>
            <p:ph idx="1" type="body"/>
          </p:nvPr>
        </p:nvSpPr>
        <p:spPr>
          <a:xfrm>
            <a:off x="408825" y="1176350"/>
            <a:ext cx="82971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○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■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6"/>
          <p:cNvSpPr txBox="1"/>
          <p:nvPr>
            <p:ph type="title"/>
          </p:nvPr>
        </p:nvSpPr>
        <p:spPr>
          <a:xfrm>
            <a:off x="408825" y="3759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5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g-azul.png" id="54" name="Google Shape;54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49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5" name="Google Shape;5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12" y="51425"/>
            <a:ext cx="1334387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"/>
          <p:cNvGrpSpPr/>
          <p:nvPr/>
        </p:nvGrpSpPr>
        <p:grpSpPr>
          <a:xfrm>
            <a:off x="-3794" y="0"/>
            <a:ext cx="9144003" cy="5118712"/>
            <a:chOff x="-3794" y="0"/>
            <a:chExt cx="9144003" cy="5118712"/>
          </a:xfrm>
        </p:grpSpPr>
        <p:pic>
          <p:nvPicPr>
            <p:cNvPr id="116" name="Google Shape;116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794" y="0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794" y="1700831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794" y="3404212"/>
              <a:ext cx="9144003" cy="1714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3013" y="1904400"/>
            <a:ext cx="2465499" cy="133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"/>
          <p:cNvCxnSpPr/>
          <p:nvPr/>
        </p:nvCxnSpPr>
        <p:spPr>
          <a:xfrm>
            <a:off x="4589188" y="1918675"/>
            <a:ext cx="0" cy="13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"/>
          <p:cNvSpPr txBox="1"/>
          <p:nvPr/>
        </p:nvSpPr>
        <p:spPr>
          <a:xfrm>
            <a:off x="384225" y="2109400"/>
            <a:ext cx="4005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Estrutura de Dados</a:t>
            </a:r>
            <a:endParaRPr b="0" i="0" sz="22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1412943" y="2538200"/>
            <a:ext cx="2982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4" name="Google Shape;12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"/>
          <p:cNvSpPr/>
          <p:nvPr/>
        </p:nvSpPr>
        <p:spPr>
          <a:xfrm>
            <a:off x="7513050" y="532925"/>
            <a:ext cx="1871400" cy="421500"/>
          </a:xfrm>
          <a:prstGeom prst="roundRect">
            <a:avLst>
              <a:gd fmla="val 16667" name="adj"/>
            </a:avLst>
          </a:prstGeom>
          <a:solidFill>
            <a:srgbClr val="00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4ªEDIÇÃO</a:t>
            </a:r>
            <a:endParaRPr b="1" i="0" sz="15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99dc3099f_0_63"/>
          <p:cNvSpPr/>
          <p:nvPr/>
        </p:nvSpPr>
        <p:spPr>
          <a:xfrm>
            <a:off x="667775" y="1087375"/>
            <a:ext cx="6864900" cy="2296200"/>
          </a:xfrm>
          <a:prstGeom prst="rect">
            <a:avLst/>
          </a:prstGeom>
          <a:solidFill>
            <a:srgbClr val="1916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622"/>
              </a:solidFill>
            </a:endParaRPr>
          </a:p>
        </p:txBody>
      </p:sp>
      <p:pic>
        <p:nvPicPr>
          <p:cNvPr id="233" name="Google Shape;233;g1199dc3099f_0_63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199dc3099f_0_6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199dc3099f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199dc3099f_0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199dc3099f_0_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199dc3099f_0_63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Hash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39" name="Google Shape;239;g1199dc3099f_0_63"/>
          <p:cNvSpPr txBox="1"/>
          <p:nvPr/>
        </p:nvSpPr>
        <p:spPr>
          <a:xfrm>
            <a:off x="563375" y="782500"/>
            <a:ext cx="6864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6.4 JavaScript Object Notation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pessoa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050">
                <a:solidFill>
                  <a:srgbClr val="E7DE79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"nome"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E7DE79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Luiza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050">
                <a:solidFill>
                  <a:srgbClr val="E7DE79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"idade"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endParaRPr sz="1050">
              <a:solidFill>
                <a:srgbClr val="78D1E1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(pessoa)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(pessoa.nome)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1199dc3099f_0_63"/>
          <p:cNvSpPr/>
          <p:nvPr/>
        </p:nvSpPr>
        <p:spPr>
          <a:xfrm>
            <a:off x="1376075" y="3426100"/>
            <a:ext cx="6156600" cy="69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{ nome: </a:t>
            </a:r>
            <a:r>
              <a:rPr b="1" lang="pt-BR"/>
              <a:t>'Luiza'</a:t>
            </a:r>
            <a:r>
              <a:rPr b="1" lang="pt-BR"/>
              <a:t>, idade: 22 }</a:t>
            </a:r>
            <a:endParaRPr b="1"/>
          </a:p>
        </p:txBody>
      </p:sp>
      <p:sp>
        <p:nvSpPr>
          <p:cNvPr id="241" name="Google Shape;241;g1199dc3099f_0_63"/>
          <p:cNvSpPr/>
          <p:nvPr/>
        </p:nvSpPr>
        <p:spPr>
          <a:xfrm>
            <a:off x="667775" y="3426100"/>
            <a:ext cx="708300" cy="69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FF00"/>
                </a:solidFill>
              </a:rPr>
              <a:t>&gt;&gt;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1199dc3099f_0_7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199dc3099f_0_7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199dc3099f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199dc3099f_0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199dc3099f_0_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199dc3099f_0_79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Hash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52" name="Google Shape;252;g1199dc3099f_0_79"/>
          <p:cNvSpPr txBox="1"/>
          <p:nvPr/>
        </p:nvSpPr>
        <p:spPr>
          <a:xfrm>
            <a:off x="563375" y="782500"/>
            <a:ext cx="6864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6.4 JavaScript Object Notation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JavaScript Object Notation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popularmente conhecido por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é uma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representação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baseada em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texto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sem schema, baseada em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pares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valores-chave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 listas ordenadas. Embora o JSON seja derivado do JavaScript, ele é suportado de forma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nativa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ou através de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bibliotecas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na maior parte das principais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linguagens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O JSON é comumente usado, mas não exclusivamente, para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trocar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informações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entre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servidores web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Regras de sintaxe JSON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Os dados estão em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pares nome/valor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Os dados são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separados</a:t>
            </a: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por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vírgulas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Chaves encaracoladas seguram objetos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Os colchetes mantêm matrizes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99dc3099f_0_89"/>
          <p:cNvSpPr/>
          <p:nvPr/>
        </p:nvSpPr>
        <p:spPr>
          <a:xfrm>
            <a:off x="667775" y="1087375"/>
            <a:ext cx="6864900" cy="2296200"/>
          </a:xfrm>
          <a:prstGeom prst="rect">
            <a:avLst/>
          </a:prstGeom>
          <a:solidFill>
            <a:srgbClr val="1916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622"/>
              </a:solidFill>
            </a:endParaRPr>
          </a:p>
        </p:txBody>
      </p:sp>
      <p:pic>
        <p:nvPicPr>
          <p:cNvPr id="258" name="Google Shape;258;g1199dc3099f_0_8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199dc3099f_0_8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199dc3099f_0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199dc3099f_0_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199dc3099f_0_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199dc3099f_0_89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Hash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64" name="Google Shape;264;g1199dc3099f_0_89"/>
          <p:cNvSpPr txBox="1"/>
          <p:nvPr/>
        </p:nvSpPr>
        <p:spPr>
          <a:xfrm>
            <a:off x="563375" y="782500"/>
            <a:ext cx="68649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6.4 JavaScript Object Notation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pessoa[</a:t>
            </a:r>
            <a:r>
              <a:rPr lang="pt-BR" sz="1050">
                <a:solidFill>
                  <a:srgbClr val="E7DE79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"sobrenome"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E7DE79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"Magalu"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5A4B8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// ou pessoa.sobrenome = "pereira"</a:t>
            </a:r>
            <a:endParaRPr sz="1050">
              <a:solidFill>
                <a:srgbClr val="5A4B81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(pessoa.sobrenome)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dados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pessoa) {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(dados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E7DE79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' = '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pessoa[dados]);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1199dc3099f_0_89"/>
          <p:cNvSpPr/>
          <p:nvPr/>
        </p:nvSpPr>
        <p:spPr>
          <a:xfrm>
            <a:off x="1376075" y="3426100"/>
            <a:ext cx="6156600" cy="69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nome = Luiza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idade = 22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sobrenome = Magalu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6" name="Google Shape;266;g1199dc3099f_0_89"/>
          <p:cNvSpPr/>
          <p:nvPr/>
        </p:nvSpPr>
        <p:spPr>
          <a:xfrm>
            <a:off x="667775" y="3426100"/>
            <a:ext cx="708300" cy="69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FF00"/>
                </a:solidFill>
              </a:rPr>
              <a:t>&gt;&gt;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19784bb829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19784bb829_0_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19784bb829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19784bb829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19784bb829_0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19784bb829_0_7"/>
          <p:cNvSpPr txBox="1"/>
          <p:nvPr/>
        </p:nvSpPr>
        <p:spPr>
          <a:xfrm>
            <a:off x="607500" y="1617125"/>
            <a:ext cx="7929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Complexidade de  algoritmo (big O)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1199dc3099f_0_10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199dc3099f_0_10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199dc3099f_0_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199dc3099f_0_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199dc3099f_0_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199dc3099f_0_104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. Complexidade de algoritmo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87" name="Google Shape;287;g1199dc3099f_0_104"/>
          <p:cNvSpPr txBox="1"/>
          <p:nvPr/>
        </p:nvSpPr>
        <p:spPr>
          <a:xfrm>
            <a:off x="563375" y="782500"/>
            <a:ext cx="6864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7.1 O que é complexidade de algoritmo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Complexidade de algoritmo é a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quantidade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trabalho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necessário para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executar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uma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tarefa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Esta quantidade de trabalho tem a ver com tempo mas também pode referir-se à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quantidade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memória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necessária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para garantir sua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execução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7.2 Por que saber como calcular complexidade?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Saber calcular a complexidade de um algoritmo te garante entender se uma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algoritmo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melhor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do que outra, pois existem várias maneiras de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resolver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algum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e a melhor forma de decidir qual maneira adotar é saber sobre sua complexidade.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Quando calculamos a complexidade,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adotamos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sempre 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pior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caso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possível para aquele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algoritmo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1199dc3099f_0_17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199dc3099f_0_17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199dc3099f_0_1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199dc3099f_0_1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199dc3099f_0_1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199dc3099f_0_179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Complexidade de algoritmo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98" name="Google Shape;298;g1199dc3099f_0_179"/>
          <p:cNvSpPr txBox="1"/>
          <p:nvPr/>
        </p:nvSpPr>
        <p:spPr>
          <a:xfrm>
            <a:off x="563375" y="782500"/>
            <a:ext cx="6864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7.3 Notação Big O?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notação assintótica (Big O), em Ciência da Computação, é usada para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classificar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algoritmos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em relação as mudanças de desempenho quanto ao tamanho da entrada. É um método de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descrever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comportamento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limites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matematicamente falando.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ideia é usar a letra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seguida de uma função sobre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que descreva 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crescimento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um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algoritmo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no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gráfico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Quanto mais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rapidamente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crescer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número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operações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processar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os itens,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pior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será 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desempenho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do algoritmo.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1199dc3099f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199dc3099f_0_15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199dc3099f_0_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199dc3099f_0_1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199dc3099f_0_1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199dc3099f_0_1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751" y="1266338"/>
            <a:ext cx="8604800" cy="276619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199dc3099f_0_158"/>
          <p:cNvSpPr txBox="1"/>
          <p:nvPr>
            <p:ph idx="1" type="body"/>
          </p:nvPr>
        </p:nvSpPr>
        <p:spPr>
          <a:xfrm>
            <a:off x="1227675" y="123350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Complexidade de algoritmo</a:t>
            </a:r>
            <a:endParaRPr b="1" sz="3300">
              <a:solidFill>
                <a:srgbClr val="0086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1199dc3099f_0_14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199dc3099f_0_14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199dc3099f_0_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199dc3099f_0_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199dc3099f_0_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199dc3099f_0_148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Complexidade de algoritmo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20" name="Google Shape;320;g1199dc3099f_0_148"/>
          <p:cNvSpPr txBox="1"/>
          <p:nvPr/>
        </p:nvSpPr>
        <p:spPr>
          <a:xfrm>
            <a:off x="563375" y="782500"/>
            <a:ext cx="68649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7.3 Notação Big O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complexidade O(1)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constante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 é aquela em que não há crescimento do número de operações, pois não depende do volume de dados de entrada (n). Por exemplo: o acesso direto a um elemento de uma matriz.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complexidade O(log n)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logaritmo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 é aquela em que 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crescimento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número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operações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menor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do que o do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número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itens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Exemplo: caso médio do algoritmo de busca em árvores binárias ordenadas.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complexidade O(n) (linear)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aquela em que o crescimento no número de operações é diretamente proporcional ao crescimento do número de itens. Por exemplo: o algoritmo de busca em uma lista/vetor.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complexidade O(n log n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) (linearitmica ou quasilinear) é aquela em que é resultado das operações (log n)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executada n vezes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Exemplo: o caso médio do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algoritmo de ordenação Quicksort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1199dc3099f_0_16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199dc3099f_0_16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199dc3099f_0_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199dc3099f_0_1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199dc3099f_0_1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199dc3099f_0_169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Complexidade de algoritmo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31" name="Google Shape;331;g1199dc3099f_0_169"/>
          <p:cNvSpPr txBox="1"/>
          <p:nvPr/>
        </p:nvSpPr>
        <p:spPr>
          <a:xfrm>
            <a:off x="563375" y="782500"/>
            <a:ext cx="68649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7.3 Notação Big O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complexidade O(n^2 ) (quadrático) 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é aquela que ocorre quando os itens de dados são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processados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aos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pares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muitas vezes com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repetições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dentro da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outra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Com dados suficientemente grandes, tendem a se tornar muito ruim. Por exemplo: o processamento de itens de uma matriz bidimensional.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complexidade O(2^n ) (exponencial)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aquela em que a medida que n aumenta, o fator analisado (tempo ou espaço) aumenta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exponencialmente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Não é executável para valores muito grandes e não são úteis do ponto de vista prático. Exemplo: busca em uma árvore binária não ordenada.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complexidade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O(n!) (fatorial)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aquela em que o número de instruções executadas cresce muito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rapidamente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para um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pequeno número de dados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Por exemplo: um algoritmo que gere todas as possíveis permutações de uma lista.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99dc3099f_0_189"/>
          <p:cNvSpPr/>
          <p:nvPr/>
        </p:nvSpPr>
        <p:spPr>
          <a:xfrm>
            <a:off x="458975" y="2710850"/>
            <a:ext cx="6969300" cy="1720800"/>
          </a:xfrm>
          <a:prstGeom prst="rect">
            <a:avLst/>
          </a:prstGeom>
          <a:solidFill>
            <a:srgbClr val="1916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622"/>
              </a:solidFill>
            </a:endParaRPr>
          </a:p>
        </p:txBody>
      </p:sp>
      <p:pic>
        <p:nvPicPr>
          <p:cNvPr id="337" name="Google Shape;337;g1199dc3099f_0_18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199dc3099f_0_18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199dc3099f_0_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199dc3099f_0_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199dc3099f_0_1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199dc3099f_0_189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Complexidade de algoritmo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43" name="Google Shape;343;g1199dc3099f_0_189"/>
          <p:cNvSpPr txBox="1"/>
          <p:nvPr/>
        </p:nvSpPr>
        <p:spPr>
          <a:xfrm>
            <a:off x="563375" y="782500"/>
            <a:ext cx="6864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7.4 Passos para calcular a complexidade (simplificada):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1 - Levar em consideração apenas as repetições do código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2 - Pontuar a quantidade de passos de cada laço com notação Big O.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3 - Somar todas as complexidade anotadas.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4 - Ignorar as constantes e utilizar o termo de maior grau.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g1199dc3099f_0_189"/>
          <p:cNvSpPr txBox="1"/>
          <p:nvPr/>
        </p:nvSpPr>
        <p:spPr>
          <a:xfrm>
            <a:off x="1404500" y="2723600"/>
            <a:ext cx="4403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exemplo1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pt-BR" sz="1050">
                <a:solidFill>
                  <a:srgbClr val="E89E64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N; i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){             </a:t>
            </a:r>
            <a:r>
              <a:rPr lang="pt-BR" sz="1050">
                <a:solidFill>
                  <a:srgbClr val="5A4B8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// O(N)</a:t>
            </a:r>
            <a:endParaRPr sz="1050">
              <a:solidFill>
                <a:srgbClr val="5A4B81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(i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 console.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(i);   </a:t>
            </a:r>
            <a:r>
              <a:rPr lang="pt-BR" sz="1050">
                <a:solidFill>
                  <a:srgbClr val="5A4B8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// O(1)</a:t>
            </a:r>
            <a:endParaRPr sz="1050">
              <a:solidFill>
                <a:srgbClr val="5A4B81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&gt;&gt; O(N) * O(1) = O(N)</a:t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"/>
          <p:cNvPicPr preferRelativeResize="0"/>
          <p:nvPr/>
        </p:nvPicPr>
        <p:blipFill rotWithShape="1">
          <a:blip r:embed="rId3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69126"/>
            <a:ext cx="9143999" cy="1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6">
            <a:alphaModFix/>
          </a:blip>
          <a:srcRect b="88865" l="0" r="0" t="0"/>
          <a:stretch/>
        </p:blipFill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32692" y="52187"/>
            <a:ext cx="865075" cy="4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 txBox="1"/>
          <p:nvPr/>
        </p:nvSpPr>
        <p:spPr>
          <a:xfrm>
            <a:off x="302550" y="603975"/>
            <a:ext cx="60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Montserrat"/>
                <a:ea typeface="Montserrat"/>
                <a:cs typeface="Montserrat"/>
                <a:sym typeface="Montserrat"/>
              </a:rPr>
              <a:t>Ementa: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221950" y="1080000"/>
            <a:ext cx="865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POO  / Classes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Lista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Fila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Pilha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Matriz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Hash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Complexidade de  algoritmo (big O)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Recursividade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Busca Linear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Busca Binária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Árvores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Grafos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9bd185d40_0_0"/>
          <p:cNvSpPr/>
          <p:nvPr/>
        </p:nvSpPr>
        <p:spPr>
          <a:xfrm>
            <a:off x="511175" y="1458200"/>
            <a:ext cx="6969300" cy="2119500"/>
          </a:xfrm>
          <a:prstGeom prst="rect">
            <a:avLst/>
          </a:prstGeom>
          <a:solidFill>
            <a:srgbClr val="1916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622"/>
              </a:solidFill>
            </a:endParaRPr>
          </a:p>
        </p:txBody>
      </p:sp>
      <p:pic>
        <p:nvPicPr>
          <p:cNvPr id="350" name="Google Shape;350;g119bd185d40_0_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19bd185d40_0_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19bd185d4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19bd185d40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19bd185d40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19bd185d40_0_0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Complexidade de algoritmo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56" name="Google Shape;356;g119bd185d40_0_0"/>
          <p:cNvSpPr txBox="1"/>
          <p:nvPr/>
        </p:nvSpPr>
        <p:spPr>
          <a:xfrm>
            <a:off x="563375" y="782500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7.4 Passos para calcular a complexidade (simplificada):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g119bd185d40_0_0"/>
          <p:cNvSpPr txBox="1"/>
          <p:nvPr/>
        </p:nvSpPr>
        <p:spPr>
          <a:xfrm>
            <a:off x="1404500" y="1458200"/>
            <a:ext cx="49632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exemplo2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pt-BR" sz="1050">
                <a:solidFill>
                  <a:srgbClr val="E89E64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N; i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){                 </a:t>
            </a:r>
            <a:r>
              <a:rPr lang="pt-BR" sz="1050">
                <a:solidFill>
                  <a:srgbClr val="5A4B8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// O(N)</a:t>
            </a:r>
            <a:endParaRPr sz="1050">
              <a:solidFill>
                <a:srgbClr val="5A4B81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; j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N; j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){             </a:t>
            </a:r>
            <a:r>
              <a:rPr lang="pt-BR" sz="1050">
                <a:solidFill>
                  <a:srgbClr val="5A4B8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// O(N)</a:t>
            </a:r>
            <a:endParaRPr sz="1050">
              <a:solidFill>
                <a:srgbClr val="5A4B81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(i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!==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j) console.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(i, j);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&gt;&gt; O(N) * O(N) = O(N^2)</a:t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9269ac9ab_0_14"/>
          <p:cNvSpPr/>
          <p:nvPr/>
        </p:nvSpPr>
        <p:spPr>
          <a:xfrm>
            <a:off x="511175" y="1458200"/>
            <a:ext cx="6969300" cy="2119500"/>
          </a:xfrm>
          <a:prstGeom prst="rect">
            <a:avLst/>
          </a:prstGeom>
          <a:solidFill>
            <a:srgbClr val="1916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622"/>
              </a:solidFill>
            </a:endParaRPr>
          </a:p>
        </p:txBody>
      </p:sp>
      <p:pic>
        <p:nvPicPr>
          <p:cNvPr id="363" name="Google Shape;363;g119269ac9ab_0_14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19269ac9ab_0_14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19269ac9ab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19269ac9ab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19269ac9ab_0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19269ac9ab_0_14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7. Complexidade de algoritmo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69" name="Google Shape;369;g119269ac9ab_0_14"/>
          <p:cNvSpPr txBox="1"/>
          <p:nvPr/>
        </p:nvSpPr>
        <p:spPr>
          <a:xfrm>
            <a:off x="563375" y="782500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7.4 Passos para calcular a complexidade (simplificada):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119269ac9ab_0_14"/>
          <p:cNvSpPr txBox="1"/>
          <p:nvPr/>
        </p:nvSpPr>
        <p:spPr>
          <a:xfrm>
            <a:off x="1404500" y="1458200"/>
            <a:ext cx="49632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exemplo3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pt-BR" sz="1050">
                <a:solidFill>
                  <a:srgbClr val="E89E64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pt-BR" sz="1050">
                <a:solidFill>
                  <a:srgbClr val="E89E64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; i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N; i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){                 </a:t>
            </a:r>
            <a:r>
              <a:rPr lang="pt-BR" sz="1050">
                <a:solidFill>
                  <a:srgbClr val="5A4B8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// O(N)</a:t>
            </a:r>
            <a:endParaRPr sz="1050">
              <a:solidFill>
                <a:srgbClr val="5A4B81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j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; j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M; j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){             </a:t>
            </a:r>
            <a:r>
              <a:rPr lang="pt-BR" sz="1050">
                <a:solidFill>
                  <a:srgbClr val="5A4B8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// O(M)</a:t>
            </a:r>
            <a:endParaRPr sz="1050">
              <a:solidFill>
                <a:srgbClr val="5A4B81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(i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!==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j) console.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(i, j);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&gt;&gt; O(N) * O(M)</a:t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119784bb829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19784bb829_0_1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19784bb829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19784bb829_0_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19784bb829_0_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19784bb829_0_16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Recursividade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119269ac9ab_0_4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19269ac9ab_0_4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19269ac9ab_0_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19269ac9ab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19269ac9ab_0_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19269ac9ab_0_40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391" name="Google Shape;391;g119269ac9ab_0_40"/>
          <p:cNvSpPr txBox="1"/>
          <p:nvPr/>
        </p:nvSpPr>
        <p:spPr>
          <a:xfrm>
            <a:off x="563375" y="782500"/>
            <a:ext cx="6864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8.1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O que é recursividade em algoritmo?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Uma função recursiva é uma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função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chama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mesma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até encontrar uma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instrução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parar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Essa técnica é chamada de recursão.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Geralmente, as funções recursivas são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usadas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para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dividir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um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grande problema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em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menores</a:t>
            </a: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Elas são muito usadas nas estruturas de dados, como árvores binárias, gráficos e algoritmos de pesquisas binárias e classificação rápida.</a:t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119269ac9ab_0_6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19269ac9ab_0_6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19269ac9ab_0_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19269ac9ab_0_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19269ac9ab_0_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19269ac9ab_0_65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02" name="Google Shape;402;g119269ac9ab_0_65"/>
          <p:cNvSpPr txBox="1"/>
          <p:nvPr/>
        </p:nvSpPr>
        <p:spPr>
          <a:xfrm>
            <a:off x="563375" y="782500"/>
            <a:ext cx="6864900" cy="3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8.2 Entendo a função fatorial 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O fatorial uma 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representação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 de um 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conjunto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multiplicações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, podemos efetuar multiplicações de fatoriais também como parte do cálculo de um fatorial de ordem maior.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Exemplo fatorial de 5: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5! = 5 * 4 * 3 * 2 * 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5! = 5 * 4 * 3 * (2)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5! = 5 * 4 * (6)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5! = 5 * (24)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5! = 120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9269ac9ab_0_51"/>
          <p:cNvSpPr/>
          <p:nvPr/>
        </p:nvSpPr>
        <p:spPr>
          <a:xfrm>
            <a:off x="563375" y="1268400"/>
            <a:ext cx="6969300" cy="2831100"/>
          </a:xfrm>
          <a:prstGeom prst="rect">
            <a:avLst/>
          </a:prstGeom>
          <a:solidFill>
            <a:srgbClr val="1916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622"/>
              </a:solidFill>
            </a:endParaRPr>
          </a:p>
        </p:txBody>
      </p:sp>
      <p:pic>
        <p:nvPicPr>
          <p:cNvPr id="408" name="Google Shape;408;g119269ac9ab_0_5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19269ac9ab_0_5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119269ac9ab_0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119269ac9ab_0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19269ac9ab_0_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19269ac9ab_0_51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14" name="Google Shape;414;g119269ac9ab_0_51"/>
          <p:cNvSpPr txBox="1"/>
          <p:nvPr/>
        </p:nvSpPr>
        <p:spPr>
          <a:xfrm>
            <a:off x="563375" y="782500"/>
            <a:ext cx="6864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n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recursiveFatorial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pt-BR" sz="1050">
                <a:solidFill>
                  <a:srgbClr val="E89E64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(n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 {  </a:t>
            </a:r>
            <a:r>
              <a:rPr lang="pt-BR" sz="1050">
                <a:solidFill>
                  <a:srgbClr val="5A4B8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// critério de parada</a:t>
            </a:r>
            <a:endParaRPr sz="1050">
              <a:solidFill>
                <a:srgbClr val="5A4B81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n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recursiveFatorial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(n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pt-BR" sz="1050">
                <a:solidFill>
                  <a:srgbClr val="5A4B8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// chamada recursiva</a:t>
            </a:r>
            <a:endParaRPr sz="1050">
              <a:solidFill>
                <a:srgbClr val="5A4B81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recursiveFatorial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(n)) 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&gt;&gt; 120</a:t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119269ac9ab_0_8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19269ac9ab_0_8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19269ac9ab_0_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19269ac9ab_0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19269ac9ab_0_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19269ac9ab_0_80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25" name="Google Shape;425;g119269ac9ab_0_80"/>
          <p:cNvSpPr txBox="1"/>
          <p:nvPr/>
        </p:nvSpPr>
        <p:spPr>
          <a:xfrm>
            <a:off x="563375" y="782500"/>
            <a:ext cx="68649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Entendendo os passos da função n=5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variável resultado será alocado na memória e seu valor será o retorno da função.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26" name="Google Shape;426;g119269ac9ab_0_80"/>
          <p:cNvGraphicFramePr/>
          <p:nvPr/>
        </p:nvGraphicFramePr>
        <p:xfrm>
          <a:off x="639325" y="2071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574050"/>
                <a:gridCol w="1407550"/>
                <a:gridCol w="2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Endereço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Variável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Valor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0x0001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recursiveFatorial(5)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119269ac9ab_0_9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19269ac9ab_0_9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19269ac9ab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19269ac9ab_0_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19269ac9ab_0_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119269ac9ab_0_98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37" name="Google Shape;437;g119269ac9ab_0_98"/>
          <p:cNvSpPr txBox="1"/>
          <p:nvPr/>
        </p:nvSpPr>
        <p:spPr>
          <a:xfrm>
            <a:off x="563375" y="782500"/>
            <a:ext cx="68649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Ao executar a função, o retorno será 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5 * recursiveFatorial(4)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, então primeiramente o interpretador aloca na memória um espaço para calcular o retorno da função 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recursiveFatorial(4)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antes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de multiplicar por 5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, como se fosse uma variável temporária: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38" name="Google Shape;438;g119269ac9ab_0_98"/>
          <p:cNvGraphicFramePr/>
          <p:nvPr/>
        </p:nvGraphicFramePr>
        <p:xfrm>
          <a:off x="639325" y="238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574050"/>
                <a:gridCol w="1407550"/>
                <a:gridCol w="2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Endereço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Variável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Valor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recursiveFatorial(5)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0x0002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temp_4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recursiveFatorial(4)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119269ac9ab_0_11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119269ac9ab_0_11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119269ac9ab_0_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19269ac9ab_0_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19269ac9ab_0_1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19269ac9ab_0_112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49" name="Google Shape;449;g119269ac9ab_0_112"/>
          <p:cNvSpPr txBox="1"/>
          <p:nvPr/>
        </p:nvSpPr>
        <p:spPr>
          <a:xfrm>
            <a:off x="563375" y="782500"/>
            <a:ext cx="6864900" cy="2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Novamente, o retorno será 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4 * recursiveFatorial(3) 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e o interpretador precisará primeiro verificar o valor de 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recursiveFatorial(3)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, alocando na memória um espaço para isso: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50" name="Google Shape;450;g119269ac9ab_0_112"/>
          <p:cNvGraphicFramePr/>
          <p:nvPr/>
        </p:nvGraphicFramePr>
        <p:xfrm>
          <a:off x="620350" y="214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574050"/>
                <a:gridCol w="1407550"/>
                <a:gridCol w="2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Endereço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Variável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Valor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recursiveFatorial(5)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recursiveFatorial(4)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0x0003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temp_3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recursiveFatorial(3)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g119269ac9ab_0_12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19269ac9ab_0_12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19269ac9ab_0_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19269ac9ab_0_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19269ac9ab_0_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119269ac9ab_0_126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61" name="Google Shape;461;g119269ac9ab_0_126"/>
          <p:cNvSpPr txBox="1"/>
          <p:nvPr/>
        </p:nvSpPr>
        <p:spPr>
          <a:xfrm>
            <a:off x="563375" y="782500"/>
            <a:ext cx="68649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O mesmo acontece para 2: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62" name="Google Shape;462;g119269ac9ab_0_126"/>
          <p:cNvGraphicFramePr/>
          <p:nvPr/>
        </p:nvGraphicFramePr>
        <p:xfrm>
          <a:off x="563375" y="17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574050"/>
                <a:gridCol w="1407550"/>
                <a:gridCol w="2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Endereço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Variável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Valor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recursiveFatorial(5)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recursiveFatorial(4)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recursiveFatorial(3)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0x0004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temp_2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recursiveFatorial(2)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58950" y="165700"/>
            <a:ext cx="979600" cy="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"/>
          <p:cNvSpPr txBox="1"/>
          <p:nvPr/>
        </p:nvSpPr>
        <p:spPr>
          <a:xfrm>
            <a:off x="607500" y="1617125"/>
            <a:ext cx="792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Hash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g119269ac9ab_0_13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19269ac9ab_0_13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19269ac9ab_0_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19269ac9ab_0_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19269ac9ab_0_1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119269ac9ab_0_137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73" name="Google Shape;473;g119269ac9ab_0_137"/>
          <p:cNvSpPr txBox="1"/>
          <p:nvPr/>
        </p:nvSpPr>
        <p:spPr>
          <a:xfrm>
            <a:off x="563375" y="782500"/>
            <a:ext cx="6864900" cy="1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O mesmo acontece para 1: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74" name="Google Shape;474;g119269ac9ab_0_137"/>
          <p:cNvGraphicFramePr/>
          <p:nvPr/>
        </p:nvGraphicFramePr>
        <p:xfrm>
          <a:off x="563375" y="17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574050"/>
                <a:gridCol w="1407550"/>
                <a:gridCol w="2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Endereço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Variável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Valor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recursiveFatorial(5)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recursiveFatorial(4)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recursiveFatorial(3)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recursiveFatorial(2)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0x0005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temp_1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recursiveFatorial(1)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g119269ac9ab_0_148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119269ac9ab_0_148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19269ac9ab_0_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19269ac9ab_0_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119269ac9ab_0_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19269ac9ab_0_148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85" name="Google Shape;485;g119269ac9ab_0_148"/>
          <p:cNvSpPr txBox="1"/>
          <p:nvPr/>
        </p:nvSpPr>
        <p:spPr>
          <a:xfrm>
            <a:off x="563375" y="782500"/>
            <a:ext cx="6864900" cy="22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Finalmente, o valor de recursiveFatorial(1) será 1 * recursiveFatorial(0), então outro espaço na memória é necessário. Porém, desta vez, ao analisar seu valor, será 1, pois satisfaz a 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condição x == 0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retornando 1</a:t>
            </a: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86" name="Google Shape;486;g119269ac9ab_0_148"/>
          <p:cNvGraphicFramePr/>
          <p:nvPr/>
        </p:nvGraphicFramePr>
        <p:xfrm>
          <a:off x="629800" y="221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574050"/>
                <a:gridCol w="1407550"/>
                <a:gridCol w="2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Endereço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Variável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Valor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recursiveFatorial(5)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recursiveFatorial(4)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recursiveFatorial(3)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recursiveFatorial(2)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0x0005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recursiveFatorial(1)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0x0006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temp_0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g119269ac9ab_0_159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119269ac9ab_0_159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119269ac9ab_0_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19269ac9ab_0_1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19269ac9ab_0_1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19269ac9ab_0_159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497" name="Google Shape;497;g119269ac9ab_0_159"/>
          <p:cNvSpPr txBox="1"/>
          <p:nvPr/>
        </p:nvSpPr>
        <p:spPr>
          <a:xfrm>
            <a:off x="563375" y="782500"/>
            <a:ext cx="6864900" cy="22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Feito isso, o interpretador volta substituindo os retornos das funções pelo seus devidos valores: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Valor de recursiveFatorial(1):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98" name="Google Shape;498;g119269ac9ab_0_159"/>
          <p:cNvGraphicFramePr/>
          <p:nvPr/>
        </p:nvGraphicFramePr>
        <p:xfrm>
          <a:off x="629800" y="221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574050"/>
                <a:gridCol w="1407550"/>
                <a:gridCol w="2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Endereço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Variável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Valor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recursiveFatorial(5)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recursiveFatorial(4)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recursiveFatorial(3)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recursiveFatorial(2)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0x0005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 * temp_0 = 1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0x0006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temp_0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g119269ac9ab_0_170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19269ac9ab_0_170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19269ac9ab_0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19269ac9ab_0_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119269ac9ab_0_1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119269ac9ab_0_170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509" name="Google Shape;509;g119269ac9ab_0_170"/>
          <p:cNvSpPr txBox="1"/>
          <p:nvPr/>
        </p:nvSpPr>
        <p:spPr>
          <a:xfrm>
            <a:off x="563375" y="782500"/>
            <a:ext cx="68649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Valor de recursiveFatorial(2):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10" name="Google Shape;510;g119269ac9ab_0_170"/>
          <p:cNvGraphicFramePr/>
          <p:nvPr/>
        </p:nvGraphicFramePr>
        <p:xfrm>
          <a:off x="781650" y="178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574050"/>
                <a:gridCol w="1407550"/>
                <a:gridCol w="2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Endereço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Variável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Valor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recursiveFatorial(5)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recursiveFatorial(4)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recursiveFatorial(3)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 * temp_1 = 2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0x0005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 * temp_0 = 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0x0006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temp_0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g119269ac9ab_0_18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19269ac9ab_0_18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19269ac9ab_0_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19269ac9ab_0_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119269ac9ab_0_1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119269ac9ab_0_181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521" name="Google Shape;521;g119269ac9ab_0_181"/>
          <p:cNvSpPr txBox="1"/>
          <p:nvPr/>
        </p:nvSpPr>
        <p:spPr>
          <a:xfrm>
            <a:off x="563375" y="782500"/>
            <a:ext cx="68649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Valor de recursiveFatorial(3):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22" name="Google Shape;522;g119269ac9ab_0_181"/>
          <p:cNvGraphicFramePr/>
          <p:nvPr/>
        </p:nvGraphicFramePr>
        <p:xfrm>
          <a:off x="620300" y="1783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574050"/>
                <a:gridCol w="1407550"/>
                <a:gridCol w="2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Endereço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Variável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Valor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recursiveFatorial(5)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recursiveFatorial(4)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 * temp_2 = 6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 * temp_1 = 2 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0x0005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 * temp_0 = 1 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0x0006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temp_0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g119269ac9ab_0_196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119269ac9ab_0_196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119269ac9ab_0_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19269ac9ab_0_1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119269ac9ab_0_1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19269ac9ab_0_196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533" name="Google Shape;533;g119269ac9ab_0_196"/>
          <p:cNvSpPr txBox="1"/>
          <p:nvPr/>
        </p:nvSpPr>
        <p:spPr>
          <a:xfrm>
            <a:off x="563375" y="782500"/>
            <a:ext cx="68649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Valor de recursiveFatorial(4):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34" name="Google Shape;534;g119269ac9ab_0_196"/>
          <p:cNvGraphicFramePr/>
          <p:nvPr/>
        </p:nvGraphicFramePr>
        <p:xfrm>
          <a:off x="620300" y="1783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574050"/>
                <a:gridCol w="1407550"/>
                <a:gridCol w="2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Endereço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Variável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Valor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recursiveFatorial(5)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* temp_3 = 24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 * temp_2 = 6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 * temp_1 = 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0x0005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 * temp_0 = 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0x0006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temp_0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g119269ac9ab_0_20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19269ac9ab_0_20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19269ac9ab_0_2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19269ac9ab_0_2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19269ac9ab_0_2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119269ac9ab_0_207"/>
          <p:cNvSpPr txBox="1"/>
          <p:nvPr>
            <p:ph idx="1" type="body"/>
          </p:nvPr>
        </p:nvSpPr>
        <p:spPr>
          <a:xfrm>
            <a:off x="563375" y="124975"/>
            <a:ext cx="6326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8. Recursividade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545" name="Google Shape;545;g119269ac9ab_0_207"/>
          <p:cNvSpPr txBox="1"/>
          <p:nvPr/>
        </p:nvSpPr>
        <p:spPr>
          <a:xfrm>
            <a:off x="563375" y="782500"/>
            <a:ext cx="68649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326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8.3 Função fatorial recursiva</a:t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Montserrat"/>
                <a:ea typeface="Montserrat"/>
                <a:cs typeface="Montserrat"/>
                <a:sym typeface="Montserrat"/>
              </a:rPr>
              <a:t>Valor de recursiveFatorial(4):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46" name="Google Shape;546;g119269ac9ab_0_207"/>
          <p:cNvGraphicFramePr/>
          <p:nvPr/>
        </p:nvGraphicFramePr>
        <p:xfrm>
          <a:off x="620300" y="1783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574050"/>
                <a:gridCol w="1407550"/>
                <a:gridCol w="23840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Endereço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Variável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Valor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0x0001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resultado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 * temp_4 = 120</a:t>
                      </a:r>
                      <a:endParaRPr b="1"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 * temp_3 = 24</a:t>
                      </a:r>
                      <a:endParaRPr b="1"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temp_3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 * temp_2 = 6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0x0004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 * temp_1 = 2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0x0005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 * temp_0 = 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67625"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0x0006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temp_0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ctr">
                        <a:lnSpc>
                          <a:spcPct val="13076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2" name="Google Shape;552;p8"/>
          <p:cNvSpPr txBox="1"/>
          <p:nvPr/>
        </p:nvSpPr>
        <p:spPr>
          <a:xfrm>
            <a:off x="6900" y="2382950"/>
            <a:ext cx="44418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8"/>
          <p:cNvSpPr/>
          <p:nvPr/>
        </p:nvSpPr>
        <p:spPr>
          <a:xfrm>
            <a:off x="0" y="0"/>
            <a:ext cx="9144000" cy="50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8"/>
          <p:cNvSpPr txBox="1"/>
          <p:nvPr>
            <p:ph idx="4294967295" type="ctrTitle"/>
          </p:nvPr>
        </p:nvSpPr>
        <p:spPr>
          <a:xfrm>
            <a:off x="269500" y="3463775"/>
            <a:ext cx="49743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rgbClr val="0F89FF"/>
                </a:solidFill>
                <a:latin typeface="Montserrat"/>
                <a:ea typeface="Montserrat"/>
                <a:cs typeface="Montserrat"/>
                <a:sym typeface="Montserrat"/>
              </a:rPr>
              <a:t>Perguntas?</a:t>
            </a:r>
            <a:endParaRPr b="1" i="0" sz="4800" u="none" cap="none" strike="noStrike">
              <a:solidFill>
                <a:srgbClr val="0F8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Google Shape;5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800" y="0"/>
            <a:ext cx="6187200" cy="3621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azul.png" id="560" name="Google Shape;5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magalu.png" id="561" name="Google Shape;56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8874" y="1804925"/>
            <a:ext cx="4617500" cy="136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ors.png" id="562" name="Google Shape;56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76825"/>
            <a:ext cx="9144000" cy="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9"/>
          <p:cNvSpPr txBox="1"/>
          <p:nvPr>
            <p:ph idx="4294967295" type="ctrTitle"/>
          </p:nvPr>
        </p:nvSpPr>
        <p:spPr>
          <a:xfrm>
            <a:off x="3916900" y="3504372"/>
            <a:ext cx="7199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#VemSerFeliz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199dc3099f_0_1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199dc3099f_0_1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199dc3099f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99dc3099f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199dc3099f_0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199dc3099f_0_1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Hash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57" name="Google Shape;157;g1199dc3099f_0_1"/>
          <p:cNvSpPr txBox="1"/>
          <p:nvPr/>
        </p:nvSpPr>
        <p:spPr>
          <a:xfrm>
            <a:off x="563375" y="782500"/>
            <a:ext cx="68649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6.2 Hash JavaScript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Hashtable vs Hashmap: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Hashtables e hashmaps são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estruturas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dados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que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armazenam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dados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em um formato semelhante a um array, usando pares chave/valor, onde a chave (com hash) corresponde ao índice no array. 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58" name="Google Shape;158;g1199dc3099f_0_1"/>
          <p:cNvGraphicFramePr/>
          <p:nvPr/>
        </p:nvGraphicFramePr>
        <p:xfrm>
          <a:off x="1762875" y="259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222625"/>
                <a:gridCol w="1181300"/>
                <a:gridCol w="1206075"/>
                <a:gridCol w="1280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nome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idade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estudante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empresa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Luiza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true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Magalu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59" name="Google Shape;159;g1199dc3099f_0_1"/>
          <p:cNvSpPr txBox="1"/>
          <p:nvPr/>
        </p:nvSpPr>
        <p:spPr>
          <a:xfrm>
            <a:off x="752675" y="2571750"/>
            <a:ext cx="95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VALOR</a:t>
            </a:r>
            <a:endParaRPr/>
          </a:p>
        </p:txBody>
      </p:sp>
      <p:sp>
        <p:nvSpPr>
          <p:cNvPr id="160" name="Google Shape;160;g1199dc3099f_0_1"/>
          <p:cNvSpPr/>
          <p:nvPr/>
        </p:nvSpPr>
        <p:spPr>
          <a:xfrm>
            <a:off x="1521725" y="2708100"/>
            <a:ext cx="181800" cy="12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199dc3099f_0_1"/>
          <p:cNvSpPr/>
          <p:nvPr/>
        </p:nvSpPr>
        <p:spPr>
          <a:xfrm>
            <a:off x="1521725" y="3141650"/>
            <a:ext cx="181800" cy="12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119784bb829_0_25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19784bb829_0_25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19784bb829_0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19784bb829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19784bb829_0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19784bb829_0_25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Hash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72" name="Google Shape;172;g119784bb829_0_25"/>
          <p:cNvSpPr txBox="1"/>
          <p:nvPr/>
        </p:nvSpPr>
        <p:spPr>
          <a:xfrm>
            <a:off x="579925" y="666725"/>
            <a:ext cx="686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Montserrat"/>
                <a:ea typeface="Montserrat"/>
                <a:cs typeface="Montserrat"/>
                <a:sym typeface="Montserrat"/>
              </a:rPr>
              <a:t>6.1 O que é hash?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73" name="Google Shape;173;g119784bb829_0_25"/>
          <p:cNvGraphicFramePr/>
          <p:nvPr/>
        </p:nvGraphicFramePr>
        <p:xfrm>
          <a:off x="654800" y="199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244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ENTRADAS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4" name="Google Shape;174;g119784bb829_0_25"/>
          <p:cNvGraphicFramePr/>
          <p:nvPr/>
        </p:nvGraphicFramePr>
        <p:xfrm>
          <a:off x="4817800" y="139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{BB444205-DE99-4440-8AFC-94982CE4DF7F}</a:tableStyleId>
              </a:tblPr>
              <a:tblGrid>
                <a:gridCol w="1238100"/>
                <a:gridCol w="1229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CHAVE ÍNDICE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VALOR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BIA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PAULA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MARIA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5" name="Google Shape;175;g119784bb829_0_25"/>
          <p:cNvSpPr txBox="1"/>
          <p:nvPr/>
        </p:nvSpPr>
        <p:spPr>
          <a:xfrm>
            <a:off x="2191525" y="2332500"/>
            <a:ext cx="2468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função de espalhamento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função </a:t>
            </a:r>
            <a:r>
              <a:rPr b="1" lang="pt-BR" sz="1100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Hash</a:t>
            </a: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(palavra){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quantidade_de_letras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g119784bb829_0_25"/>
          <p:cNvSpPr/>
          <p:nvPr/>
        </p:nvSpPr>
        <p:spPr>
          <a:xfrm>
            <a:off x="1984800" y="2646725"/>
            <a:ext cx="2067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19784bb829_0_25"/>
          <p:cNvSpPr/>
          <p:nvPr/>
        </p:nvSpPr>
        <p:spPr>
          <a:xfrm>
            <a:off x="4468650" y="2646725"/>
            <a:ext cx="206700" cy="14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99dc3099f_0_17"/>
          <p:cNvSpPr/>
          <p:nvPr/>
        </p:nvSpPr>
        <p:spPr>
          <a:xfrm>
            <a:off x="563375" y="1410025"/>
            <a:ext cx="6864900" cy="2296200"/>
          </a:xfrm>
          <a:prstGeom prst="rect">
            <a:avLst/>
          </a:prstGeom>
          <a:solidFill>
            <a:srgbClr val="1916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622"/>
              </a:solidFill>
            </a:endParaRPr>
          </a:p>
        </p:txBody>
      </p:sp>
      <p:pic>
        <p:nvPicPr>
          <p:cNvPr id="183" name="Google Shape;183;g1199dc3099f_0_17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199dc3099f_0_17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199dc3099f_0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199dc3099f_0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199dc3099f_0_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199dc3099f_0_17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Hash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189" name="Google Shape;189;g1199dc3099f_0_17"/>
          <p:cNvSpPr txBox="1"/>
          <p:nvPr/>
        </p:nvSpPr>
        <p:spPr>
          <a:xfrm>
            <a:off x="563375" y="782500"/>
            <a:ext cx="6864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6.3 JavaScript Hashmap Object Map():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1199dc3099f_0_17"/>
          <p:cNvSpPr txBox="1"/>
          <p:nvPr/>
        </p:nvSpPr>
        <p:spPr>
          <a:xfrm>
            <a:off x="1221875" y="1573575"/>
            <a:ext cx="54663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5A4B8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//Declaring a Hashmap using the JavaScript Map() constructor</a:t>
            </a:r>
            <a:endParaRPr sz="1050">
              <a:solidFill>
                <a:srgbClr val="5A4B81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hashmap </a:t>
            </a:r>
            <a:r>
              <a:rPr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050">
                <a:solidFill>
                  <a:srgbClr val="FF79C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pt-BR" sz="1050">
                <a:solidFill>
                  <a:srgbClr val="988BC7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hashmap.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E7DE79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'1'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700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hashmap.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E7DE79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'2'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1050">
                <a:solidFill>
                  <a:srgbClr val="78D1E1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hashmap.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050">
                <a:solidFill>
                  <a:srgbClr val="E7DE79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'3'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050">
                <a:solidFill>
                  <a:srgbClr val="E7DE79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"This is a string"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console.</a:t>
            </a:r>
            <a:r>
              <a:rPr lang="pt-BR" sz="1050">
                <a:solidFill>
                  <a:srgbClr val="67E480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pt-BR" sz="1050">
                <a:solidFill>
                  <a:srgbClr val="E1E1E6"/>
                </a:solidFill>
                <a:highlight>
                  <a:srgbClr val="191622"/>
                </a:highlight>
                <a:latin typeface="Courier New"/>
                <a:ea typeface="Courier New"/>
                <a:cs typeface="Courier New"/>
                <a:sym typeface="Courier New"/>
              </a:rPr>
              <a:t>(hashmap);</a:t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1E1E6"/>
              </a:solidFill>
              <a:highlight>
                <a:srgbClr val="1916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199dc3099f_0_17"/>
          <p:cNvSpPr/>
          <p:nvPr/>
        </p:nvSpPr>
        <p:spPr>
          <a:xfrm>
            <a:off x="563375" y="3748750"/>
            <a:ext cx="6864900" cy="692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199dc3099f_0_17"/>
          <p:cNvSpPr txBox="1"/>
          <p:nvPr/>
        </p:nvSpPr>
        <p:spPr>
          <a:xfrm>
            <a:off x="1489625" y="3895000"/>
            <a:ext cx="54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Map { '1' =&gt; 700, '2' =&gt; [ 1, 2, 3 ], '3' =&gt; 'This is a string' }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3" name="Google Shape;193;g1199dc3099f_0_17"/>
          <p:cNvSpPr/>
          <p:nvPr/>
        </p:nvSpPr>
        <p:spPr>
          <a:xfrm>
            <a:off x="563375" y="3748750"/>
            <a:ext cx="708300" cy="692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FF00"/>
                </a:solidFill>
              </a:rPr>
              <a:t>&gt;&gt;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199dc3099f_0_3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199dc3099f_0_3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199dc3099f_0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199dc3099f_0_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199dc3099f_0_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199dc3099f_0_32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Hash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04" name="Google Shape;204;g1199dc3099f_0_32"/>
          <p:cNvSpPr txBox="1"/>
          <p:nvPr/>
        </p:nvSpPr>
        <p:spPr>
          <a:xfrm>
            <a:off x="563375" y="782500"/>
            <a:ext cx="68649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6.3 JavaScript Hashmap Object Map():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Métodos da instância: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hashmap.size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retorna o número de elementos no hashmap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hashmap.get(&lt;key&gt;) 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- retorna o valor do elemento da chave fornecida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hashmap.has(&lt;key&gt;)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verifica se o hashmap contém a chave que é passada como argumento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hashmap.set(&lt;key&gt;, &lt;value&gt;)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aceita 2 argumentos e cria um novo elemento para o hashmap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hashmap.delete(&lt;key&gt;) 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- exclui o par chave/valor que corresponde à chave que é passada como argumento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hashmap.clear()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- limpa todos os elementos do hashmap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1199dc3099f_0_4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199dc3099f_0_4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199dc3099f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199dc3099f_0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199dc3099f_0_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199dc3099f_0_42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Hash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15" name="Google Shape;215;g1199dc3099f_0_42"/>
          <p:cNvSpPr txBox="1"/>
          <p:nvPr/>
        </p:nvSpPr>
        <p:spPr>
          <a:xfrm>
            <a:off x="563375" y="782500"/>
            <a:ext cx="68649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6.3 JavaScript Hashmap Object Map():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Métodos iterativos: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Map.prototype.keys()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Retorna um novo objeto iterador que contèm as chaves de cada elemento do objeto Map na ordem em que foram inseridos.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Map.prototype.values()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Retorna um novo objeto iterador que contém os valores para cada elemento do objeto Map na ordem em que foram inseridos.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Map.prototype.entries()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Retorna um novo objeto iterador que contèm um array de [chave, valor] para cada elemento no objeto Map na ordem em que foram inseridos.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Map.prototype.forEach(callbackFn[, thisArg])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Invoca o callbackFn uma vez para cada par chave-valor presente no objeto Map, na ordem em que foram inseridos. Se um parâmetro thisArg é provido para o forEach, será usado o valor de this para cada callback.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1199dc3099f_0_52"/>
          <p:cNvPicPr preferRelativeResize="0"/>
          <p:nvPr/>
        </p:nvPicPr>
        <p:blipFill rotWithShape="1">
          <a:blip r:embed="rId3">
            <a:alphaModFix/>
          </a:blip>
          <a:srcRect b="0" l="85391" r="0" t="0"/>
          <a:stretch/>
        </p:blipFill>
        <p:spPr>
          <a:xfrm>
            <a:off x="7808200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199dc3099f_0_52"/>
          <p:cNvPicPr preferRelativeResize="0"/>
          <p:nvPr/>
        </p:nvPicPr>
        <p:blipFill rotWithShape="1">
          <a:blip r:embed="rId4">
            <a:alphaModFix amt="47000"/>
          </a:blip>
          <a:srcRect b="0" l="0" r="0" t="0"/>
          <a:stretch/>
        </p:blipFill>
        <p:spPr>
          <a:xfrm>
            <a:off x="7808199" y="0"/>
            <a:ext cx="13357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199dc3099f_0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8037" y="5062325"/>
            <a:ext cx="9180074" cy="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199dc3099f_0_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58945" y="4560529"/>
            <a:ext cx="979600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199dc3099f_0_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3275" y="165700"/>
            <a:ext cx="845275" cy="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199dc3099f_0_52"/>
          <p:cNvSpPr txBox="1"/>
          <p:nvPr>
            <p:ph idx="1" type="body"/>
          </p:nvPr>
        </p:nvSpPr>
        <p:spPr>
          <a:xfrm>
            <a:off x="1969475" y="124975"/>
            <a:ext cx="3971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rgbClr val="0086FF"/>
                </a:solidFill>
                <a:latin typeface="Montserrat"/>
                <a:ea typeface="Montserrat"/>
                <a:cs typeface="Montserrat"/>
                <a:sym typeface="Montserrat"/>
              </a:rPr>
              <a:t>6. Hash</a:t>
            </a:r>
            <a:endParaRPr b="1" sz="3300">
              <a:solidFill>
                <a:srgbClr val="0086FF"/>
              </a:solidFill>
            </a:endParaRPr>
          </a:p>
        </p:txBody>
      </p:sp>
      <p:sp>
        <p:nvSpPr>
          <p:cNvPr id="226" name="Google Shape;226;g1199dc3099f_0_52"/>
          <p:cNvSpPr txBox="1"/>
          <p:nvPr/>
        </p:nvSpPr>
        <p:spPr>
          <a:xfrm>
            <a:off x="563375" y="782500"/>
            <a:ext cx="6864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6.4 JavaScript Object Notation</a:t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JavaScript Object Notation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popularmente conhecido por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é uma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representação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baseada em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texto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sem schema, baseada em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pares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valores-chave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 listas ordenadas. Embora o JSON seja derivado do JavaScript, ele é suportado de forma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nativa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ou através de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bibliotecas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na maior parte das principais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linguagens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O JSON é comumente usado, mas não exclusivamente, para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trocar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informações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entre 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e</a:t>
            </a:r>
            <a:r>
              <a:rPr b="1"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servidores web</a:t>
            </a:r>
            <a:r>
              <a:rPr lang="pt-BR" sz="13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Regras de sintaxe JSON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Os dados estão em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pares nome/valor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Os dados são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separados</a:t>
            </a: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por </a:t>
            </a:r>
            <a:r>
              <a:rPr b="1"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vírgulas</a:t>
            </a:r>
            <a:endParaRPr b="1"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Chaves encaracoladas seguram objetos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Os colchetes mantêm matrizes</a:t>
            </a:r>
            <a:endParaRPr sz="13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1199dc3099f_0_52"/>
          <p:cNvSpPr txBox="1"/>
          <p:nvPr/>
        </p:nvSpPr>
        <p:spPr>
          <a:xfrm>
            <a:off x="4415850" y="2571750"/>
            <a:ext cx="3807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“cor”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“azul”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“animal”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: “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cachorro”,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“numeros”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: [1,2,3],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“pessoa”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“nome”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: “Luiza”,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“idade”</a:t>
            </a:r>
            <a:r>
              <a:rPr lang="pt-BR">
                <a:latin typeface="Courier New"/>
                <a:ea typeface="Courier New"/>
                <a:cs typeface="Courier New"/>
                <a:sym typeface="Courier New"/>
              </a:rPr>
              <a:t>: 22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